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8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8B897-004F-432E-8B22-421CE636145E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84264-25D3-40F4-9D25-02B74715BF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8B897-004F-432E-8B22-421CE636145E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84264-25D3-40F4-9D25-02B74715BF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8B897-004F-432E-8B22-421CE636145E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84264-25D3-40F4-9D25-02B74715BF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8B897-004F-432E-8B22-421CE636145E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84264-25D3-40F4-9D25-02B74715BF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8B897-004F-432E-8B22-421CE636145E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84264-25D3-40F4-9D25-02B74715BF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8B897-004F-432E-8B22-421CE636145E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84264-25D3-40F4-9D25-02B74715BF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8B897-004F-432E-8B22-421CE636145E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84264-25D3-40F4-9D25-02B74715BF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8B897-004F-432E-8B22-421CE636145E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84264-25D3-40F4-9D25-02B74715BF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8B897-004F-432E-8B22-421CE636145E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84264-25D3-40F4-9D25-02B74715BF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8B897-004F-432E-8B22-421CE636145E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84264-25D3-40F4-9D25-02B74715BF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08B897-004F-432E-8B22-421CE636145E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B84264-25D3-40F4-9D25-02B74715BF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08B897-004F-432E-8B22-421CE636145E}" type="datetimeFigureOut">
              <a:rPr lang="ru-RU" smtClean="0"/>
              <a:pPr/>
              <a:t>11.11.2021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B84264-25D3-40F4-9D25-02B74715BF5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Text Box 1"/>
          <p:cNvSpPr txBox="1">
            <a:spLocks noChangeArrowheads="1"/>
          </p:cNvSpPr>
          <p:nvPr/>
        </p:nvSpPr>
        <p:spPr bwMode="auto">
          <a:xfrm>
            <a:off x="0" y="2301875"/>
            <a:ext cx="5214938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-457200"/>
            <a:ext cx="9144000" cy="295465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45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</a:t>
            </a:r>
            <a:r>
              <a:rPr kumimoji="0" lang="ru-RU" sz="2800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екция № 4</a:t>
            </a:r>
            <a:br>
              <a:rPr kumimoji="0" lang="ru-RU" sz="2800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800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Тема: «Светильники»</a:t>
            </a:r>
            <a:endParaRPr kumimoji="0" lang="ru-RU" sz="2800" b="0" i="0" u="none" strike="noStrike" cap="none" normalizeH="0" baseline="0" dirty="0" smtClean="0" bmk="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44500" algn="l"/>
              </a:tabLst>
            </a:pPr>
            <a:r>
              <a:rPr kumimoji="0" lang="ru-RU" sz="2800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Классификация светильников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4500" algn="l"/>
              </a:tabLs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Для создания в производственных помещениях качественного и эффективного освещения применяют светильники.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45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0" y="2357430"/>
            <a:ext cx="9144000" cy="1357322"/>
          </a:xfrm>
          <a:prstGeom prst="rect">
            <a:avLst/>
          </a:prstGeom>
          <a:solidFill>
            <a:srgbClr val="FF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светораспределению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светильники разделяются на три основных класса: прямого, отраженного и рассеянного света.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0" y="3643314"/>
            <a:ext cx="9144000" cy="67710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При общем равномерном освещении луч</a:t>
            </a:r>
            <a:r>
              <a:rPr lang="ru-RU" sz="2800" u="sng" dirty="0" smtClean="0"/>
              <a:t>ш</a:t>
            </a:r>
            <a:r>
              <a:rPr lang="ru-RU" sz="2800" dirty="0" smtClean="0"/>
              <a:t>ими вариантами расположения светильников с точечными источниками света являются расположение их по углам прямоугольника или в шахматном порядке (рис. 6.2 </a:t>
            </a:r>
            <a:r>
              <a:rPr lang="ru-RU" sz="2800" i="1" dirty="0" err="1" smtClean="0"/>
              <a:t>а,б</a:t>
            </a:r>
            <a:r>
              <a:rPr lang="ru-RU" sz="2800" i="1" dirty="0" smtClean="0"/>
              <a:t>)</a:t>
            </a:r>
            <a:r>
              <a:rPr lang="ru-RU" sz="2800" dirty="0" smtClean="0"/>
              <a:t> этим достигается наиболее равномерное распределение освещенности по всей площади помещения.</a:t>
            </a:r>
          </a:p>
          <a:p>
            <a:r>
              <a:rPr lang="ru-RU" sz="2800" dirty="0" smtClean="0"/>
              <a:t>Выбор расстояния между светильниками зависит от типа светильника, высоты его подвеса над рабочей поверхностью, а иногда способ расположения светильников зависит от архитектурных или строительных условий.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0" y="500042"/>
            <a:ext cx="9144000" cy="5693866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ea typeface="Times New Roman" pitchFamily="18" charset="0"/>
                <a:cs typeface="Arial" pitchFamily="34" charset="0"/>
              </a:rPr>
              <a:t>При расположении светильников на плане помещения следует учитывать, что увеличение расстояния между светильниками в ряду или между рядами светильников приводит к увеличению мощности ламп и к увеличению неравномерного распределения освещенности на освещаемой поверхности, так как при этом освещенность под светильниками намного больше освещенности точек между ними.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 Narrow" pitchFamily="34" charset="0"/>
              <a:ea typeface="Arial Unicode MS" pitchFamily="34" charset="-128"/>
              <a:cs typeface="Arial Unicode MS" pitchFamily="34" charset="-12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Narrow" pitchFamily="34" charset="0"/>
                <a:ea typeface="Arial Unicode MS" pitchFamily="34" charset="-128"/>
                <a:cs typeface="Arial Unicode MS" pitchFamily="34" charset="-128"/>
              </a:rPr>
              <a:t>При частом расположении светильников неравномерность распределения освещенности снижается, однако в этом случае применять лампы малой мощности с невысокой светоотдачей, а это приводит к повышенному расходу электроэнергии и росту первоначальных затрат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Narrow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58847"/>
            <a:ext cx="9144000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Отсюда следует, что при выборе расстояния между светильниками, необходимо определить </a:t>
            </a:r>
            <a:r>
              <a:rPr lang="ru-RU" sz="2800" dirty="0" smtClean="0"/>
              <a:t>такое, которое </a:t>
            </a:r>
            <a:r>
              <a:rPr lang="ru-RU" sz="2800" dirty="0" smtClean="0"/>
              <a:t>обеспечило бы наименьшую установленную мощность осветительной установки и достаточную для практических условий равномерность освещения.</a:t>
            </a:r>
          </a:p>
          <a:p>
            <a:r>
              <a:rPr lang="ru-RU" sz="2800" dirty="0" smtClean="0"/>
              <a:t>При общем освещении рабочих помещений светильники с люминесцентными лампами для создания равномерного освещения следует располагать непрерывными рядами, если в каждом светильнике число ламп менее четырех. Светильники можно располагать и рядами с разрывами, при этом расстояние между их торцами не должно превышать 0,5 высоты подвеса светильников над освещаемой поверхностью.</a:t>
            </a:r>
          </a:p>
          <a:p>
            <a:r>
              <a:rPr lang="ru-RU" sz="2800" dirty="0" smtClean="0"/>
              <a:t>Расстояние от потолка до светильника обычно принимается 0,5...0,7 м (в жилых и общественных пониженной высоты 0,3.. .0,4 м).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dirty="0" smtClean="0"/>
              <a:t>Эксплуатация осветительных приборов</a:t>
            </a:r>
          </a:p>
          <a:p>
            <a:r>
              <a:rPr lang="ru-RU" sz="2400" dirty="0" smtClean="0"/>
              <a:t>	Высота </a:t>
            </a:r>
            <a:r>
              <a:rPr lang="ru-RU" sz="2400" dirty="0" smtClean="0"/>
              <a:t>подвески светильников должна быть не менее 2,5 м от уровня пола. При освещении с лампами накаливания 300 Вт в школах рекомендуется использовать светильники рассеянного света, преимущественно отраженного </a:t>
            </a:r>
            <a:r>
              <a:rPr lang="ru-RU" sz="2400" dirty="0" err="1" smtClean="0"/>
              <a:t>светораспределения</a:t>
            </a:r>
            <a:r>
              <a:rPr lang="ru-RU" sz="2400" dirty="0" smtClean="0"/>
              <a:t>. В учебных мастерских, кроме общего освещения, должно быть оборудовано местное освещение у верстаков и станков с использованием светильника с эмалированным отражателем «Альфа» на гибком кронштейне и лампочке накаливания с напряжением 42 В.</a:t>
            </a:r>
          </a:p>
          <a:p>
            <a:r>
              <a:rPr lang="ru-RU" sz="2400" dirty="0" smtClean="0"/>
              <a:t>	Вся </a:t>
            </a:r>
            <a:r>
              <a:rPr lang="ru-RU" sz="2400" dirty="0" smtClean="0"/>
              <a:t>осветительная арматура и лампы общего и местного освещения должны подвергаться регулярной очистке от загрязнения.</a:t>
            </a:r>
          </a:p>
          <a:p>
            <a:pPr lvl="0"/>
            <a:r>
              <a:rPr lang="ru-RU" sz="2400" dirty="0" smtClean="0"/>
              <a:t>	Периодичность </a:t>
            </a:r>
            <a:r>
              <a:rPr lang="ru-RU" sz="2400" dirty="0" smtClean="0"/>
              <a:t>очистки арматуры общего освещения устанавливается от 2 до 4 раз в месяц.</a:t>
            </a:r>
          </a:p>
          <a:p>
            <a:pPr lvl="0"/>
            <a:r>
              <a:rPr lang="ru-RU" sz="2400" dirty="0" smtClean="0"/>
              <a:t>Арматуру местного освещения следует протирать ежедневно.</a:t>
            </a:r>
          </a:p>
          <a:p>
            <a:pPr lvl="0"/>
            <a:r>
              <a:rPr lang="ru-RU" sz="2400" dirty="0" smtClean="0"/>
              <a:t>Вся осветительная арматура не реже одного раза в 3 месяца должна быть промыта мыльной эмульсией.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Операция мойки должна производиться с помощью водного раствора мыла или щелочи и последующего протирания сухой чистой ветошью. Особо тщательно должны быть промыты все отражающие поверхности светильника, </a:t>
            </a:r>
            <a:r>
              <a:rPr lang="ru-RU" sz="2800" dirty="0" err="1" smtClean="0"/>
              <a:t>рассеиватели</a:t>
            </a:r>
            <a:r>
              <a:rPr lang="ru-RU" sz="2800" dirty="0" smtClean="0"/>
              <a:t>, защитные колпаки и колбы ламп.</a:t>
            </a:r>
          </a:p>
          <a:p>
            <a:r>
              <a:rPr lang="ru-RU" sz="2800" dirty="0" smtClean="0"/>
              <a:t>При мытье зеркальных арматур, имеющих отражатели из </a:t>
            </a:r>
            <a:r>
              <a:rPr lang="ru-RU" sz="2800" dirty="0" err="1" smtClean="0"/>
              <a:t>альзак-алюминия</a:t>
            </a:r>
            <a:r>
              <a:rPr lang="ru-RU" sz="2800" dirty="0" smtClean="0"/>
              <a:t>, необходимо применять мягкую щетку и для протирания сухую мягкую ветошь во избежание повреждения зеркального слоя.</a:t>
            </a:r>
          </a:p>
          <a:p>
            <a:r>
              <a:rPr lang="ru-RU" sz="2800" dirty="0" smtClean="0"/>
              <a:t>Для контроля уровня фактической освещенности на основных рабочих местах периодически — один раз в 4 месяца — рекомендуется производить измерение освещенности с помощью объективного люксметра.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Вопросы для самоконтроля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/>
              <a:t>Назовите основную характеристику светильников.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/>
              <a:t>Как распределяются светильники по степени защиты?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/>
              <a:t>Назовите варианты расположения светильников с точечными источниками света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Электрический светильник -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это совокупность источника света и осветительной арматуры, - предназначен для правильного распределения светового потока и защиты глаз от чрезмерной яркости источника света. Арматура защищает источник света от загрязнения и механических повреждений, обеспечивает крепление и подключение к источнику питания. Важной характеристикой светильника является коэффициент полезного действия - отношения светового потока светильника к световому потоку лампы, помещенной в светильник.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/>
              <a:t>Светильники прямого света</a:t>
            </a:r>
            <a:r>
              <a:rPr lang="ru-RU" sz="2800" dirty="0" smtClean="0"/>
              <a:t> посылают весь световой поток непосредственно вниз, на рабочую поверхность. Потолок и верхняя часть стен при этом остаются затемненными или в лучшем случае слабо освещенными. Применяются светильники прямого света для освещения высоких цехов, подсобных помещений и санитарных узлов.</a:t>
            </a:r>
            <a:endParaRPr lang="ru-RU" sz="2800" dirty="0"/>
          </a:p>
        </p:txBody>
      </p:sp>
      <p:pic>
        <p:nvPicPr>
          <p:cNvPr id="1026" name="Picture 2" descr="image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00372"/>
            <a:ext cx="8143900" cy="3462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/>
              <a:t>Светильники отраженного света</a:t>
            </a:r>
            <a:r>
              <a:rPr lang="ru-RU" sz="2800" dirty="0" smtClean="0"/>
              <a:t> посылают весь световой поток вверх, на потолок, отражаясь от которого поток равномерно распространяется по помещению.</a:t>
            </a:r>
          </a:p>
          <a:p>
            <a:r>
              <a:rPr lang="ru-RU" sz="2800" dirty="0" smtClean="0"/>
              <a:t>В гигиеническом отношении освещение отраженным светом, создающее наибольшую равномерность, отсутствие теней и слепящих бликов, является самым благоприятным.</a:t>
            </a:r>
          </a:p>
          <a:p>
            <a:r>
              <a:rPr lang="ru-RU" sz="2800" dirty="0" smtClean="0"/>
              <a:t>На промышленных предприятиях освещение отраженным светом применяется очень редко. Рекомендуется оно для школ, парадных комнат, актовых залов, конференц-залов и т. п.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/>
              <a:t>Светильники рассеянного света</a:t>
            </a:r>
            <a:r>
              <a:rPr lang="ru-RU" sz="2800" dirty="0" smtClean="0"/>
              <a:t> посылают часть потока непосредственно вниз, на рабочие поверхности, а остальную часть потока направляют на потолок. В зависимости от соотношения световых потоков, направленных</a:t>
            </a:r>
            <a:r>
              <a:rPr lang="en-US" sz="2800" dirty="0" smtClean="0"/>
              <a:t> </a:t>
            </a:r>
            <a:r>
              <a:rPr lang="ru-RU" sz="2800" dirty="0" smtClean="0"/>
              <a:t>вниз и вверх, эти светильники делятся на светильники преимущественно прямого света, равномерно рассеянного и преимущественно отраженного света.</a:t>
            </a:r>
          </a:p>
          <a:p>
            <a:r>
              <a:rPr lang="ru-RU" sz="2800" dirty="0" smtClean="0"/>
              <a:t>Светильники рассеянного света могут быть рекомендованы для освещения общественных зданий.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Светильники для люминесцентных ламп отражают форму ламп и являются многоламповыми. Часто они соединяются между собой в непрерывные ряды. Защита глаз от </a:t>
            </a:r>
            <a:r>
              <a:rPr lang="ru-RU" sz="2800" dirty="0" err="1" smtClean="0"/>
              <a:t>блескости</a:t>
            </a:r>
            <a:r>
              <a:rPr lang="ru-RU" sz="2800" dirty="0" smtClean="0"/>
              <a:t> (ограничение </a:t>
            </a:r>
            <a:r>
              <a:rPr lang="ru-RU" sz="2800" dirty="0" err="1" smtClean="0"/>
              <a:t>ослепленности</a:t>
            </a:r>
            <a:r>
              <a:rPr lang="ru-RU" sz="2800" dirty="0" smtClean="0"/>
              <a:t>) достигается созданием достаточного защитного угла светильника, увеличением высоты его подвеса, экранированием светящихся частей источника света, а также применением ламп с колбами из матового стекла.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Светильники классифицируются также по степени защиты от пыли, воды и взрыва двумя цифрами:</a:t>
            </a:r>
          </a:p>
          <a:p>
            <a:pPr lvl="0"/>
            <a:r>
              <a:rPr lang="ru-RU" sz="2800" dirty="0" smtClean="0"/>
              <a:t>защита от пыли:</a:t>
            </a:r>
          </a:p>
          <a:p>
            <a:pPr lvl="0"/>
            <a:r>
              <a:rPr lang="en-US" sz="2800" dirty="0" smtClean="0"/>
              <a:t>	</a:t>
            </a:r>
            <a:r>
              <a:rPr lang="ru-RU" sz="2800" dirty="0" smtClean="0"/>
              <a:t>- открытые с неуплотненной </a:t>
            </a:r>
            <a:r>
              <a:rPr lang="ru-RU" sz="2800" dirty="0" err="1" smtClean="0"/>
              <a:t>светопропускающей</a:t>
            </a:r>
            <a:r>
              <a:rPr lang="ru-RU" sz="2800" dirty="0" smtClean="0"/>
              <a:t> </a:t>
            </a:r>
            <a:r>
              <a:rPr lang="en-US" sz="2800" dirty="0" smtClean="0"/>
              <a:t>	</a:t>
            </a:r>
            <a:r>
              <a:rPr lang="ru-RU" sz="2800" dirty="0" smtClean="0"/>
              <a:t>оболочкой полностью;</a:t>
            </a:r>
          </a:p>
          <a:p>
            <a:pPr lvl="0"/>
            <a:r>
              <a:rPr lang="en-US" sz="2800" dirty="0" smtClean="0"/>
              <a:t>	</a:t>
            </a:r>
            <a:r>
              <a:rPr lang="ru-RU" sz="2800" dirty="0" smtClean="0"/>
              <a:t>- пылезащищенные;</a:t>
            </a:r>
          </a:p>
          <a:p>
            <a:pPr lvl="0"/>
            <a:r>
              <a:rPr lang="en-US" sz="2800" dirty="0" smtClean="0"/>
              <a:t>	</a:t>
            </a:r>
            <a:r>
              <a:rPr lang="ru-RU" sz="2800" dirty="0" smtClean="0"/>
              <a:t>- полностью пыленепроницаемые;</a:t>
            </a:r>
          </a:p>
          <a:p>
            <a:r>
              <a:rPr lang="en-US" sz="2800" dirty="0" smtClean="0"/>
              <a:t>II </a:t>
            </a:r>
            <a:r>
              <a:rPr lang="ru-RU" sz="2800" dirty="0" smtClean="0"/>
              <a:t>защита от воды:</a:t>
            </a:r>
          </a:p>
          <a:p>
            <a:r>
              <a:rPr lang="en-US" sz="2800" dirty="0" smtClean="0"/>
              <a:t>	</a:t>
            </a:r>
            <a:r>
              <a:rPr lang="ru-RU" sz="2800" dirty="0" smtClean="0"/>
              <a:t>0 - незащищенные;</a:t>
            </a:r>
          </a:p>
          <a:p>
            <a:pPr lvl="0"/>
            <a:r>
              <a:rPr lang="en-US" sz="2800" dirty="0" smtClean="0"/>
              <a:t>	</a:t>
            </a:r>
            <a:r>
              <a:rPr lang="ru-RU" sz="2800" dirty="0" smtClean="0"/>
              <a:t>- </a:t>
            </a:r>
            <a:r>
              <a:rPr lang="ru-RU" sz="2800" dirty="0" err="1" smtClean="0"/>
              <a:t>каплезащищенные</a:t>
            </a:r>
            <a:r>
              <a:rPr lang="ru-RU" sz="2800" dirty="0" smtClean="0"/>
              <a:t>;</a:t>
            </a:r>
          </a:p>
          <a:p>
            <a:pPr lvl="0"/>
            <a:r>
              <a:rPr lang="en-US" sz="2800" dirty="0" smtClean="0"/>
              <a:t>	</a:t>
            </a:r>
            <a:r>
              <a:rPr lang="ru-RU" sz="2800" dirty="0" smtClean="0"/>
              <a:t>- дождезащищенные;</a:t>
            </a:r>
          </a:p>
          <a:p>
            <a:pPr lvl="0"/>
            <a:r>
              <a:rPr lang="en-US" sz="2800" dirty="0" smtClean="0"/>
              <a:t>	</a:t>
            </a:r>
            <a:r>
              <a:rPr lang="ru-RU" sz="2800" dirty="0" smtClean="0"/>
              <a:t>- </a:t>
            </a:r>
            <a:r>
              <a:rPr lang="ru-RU" sz="2800" dirty="0" err="1" smtClean="0"/>
              <a:t>брызгозащищенные</a:t>
            </a:r>
            <a:r>
              <a:rPr lang="ru-RU" sz="2800" dirty="0" smtClean="0"/>
              <a:t>;</a:t>
            </a:r>
          </a:p>
          <a:p>
            <a:pPr lvl="0"/>
            <a:r>
              <a:rPr lang="en-US" sz="2800" dirty="0" smtClean="0"/>
              <a:t>	</a:t>
            </a:r>
            <a:r>
              <a:rPr lang="ru-RU" sz="2800" dirty="0" smtClean="0"/>
              <a:t>- </a:t>
            </a:r>
            <a:r>
              <a:rPr lang="ru-RU" sz="2800" dirty="0" err="1" smtClean="0"/>
              <a:t>струезащищенные</a:t>
            </a:r>
            <a:r>
              <a:rPr lang="ru-RU" sz="2800" dirty="0" smtClean="0"/>
              <a:t>;</a:t>
            </a:r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5657671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Из различных взрывозащищенных исполнений для светильников характерны исполнения повышенной надежности (Н) и взрывонепроницаемое (В).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58847"/>
            <a:ext cx="91440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 smtClean="0"/>
              <a:t>Размещение светильников</a:t>
            </a:r>
          </a:p>
          <a:p>
            <a:r>
              <a:rPr lang="ru-RU" sz="2400" dirty="0" smtClean="0"/>
              <a:t>При системе общего освещения светильники можно размещать над освещаемой поверхностью либо равномерно, либо локализовано. При равномерном </a:t>
            </a:r>
            <a:r>
              <a:rPr lang="ru-RU" sz="2400" dirty="0" smtClean="0"/>
              <a:t>освещении светильники </a:t>
            </a:r>
            <a:r>
              <a:rPr lang="ru-RU" sz="2400" dirty="0" smtClean="0"/>
              <a:t>располагают </a:t>
            </a:r>
            <a:r>
              <a:rPr lang="ru-RU" sz="2400" dirty="0" smtClean="0"/>
              <a:t>правильными симметричными </a:t>
            </a:r>
            <a:r>
              <a:rPr lang="ru-RU" sz="2400" dirty="0" smtClean="0"/>
              <a:t>рядами, создавая при этом относительно равномерную освещенность по всей площади, а при локализованном - индивидуально для каждого рабочего места или участка производственного помещения, создавая при этом требуемые освещенности только на рабочих местах.</a:t>
            </a:r>
          </a:p>
          <a:p>
            <a:r>
              <a:rPr lang="ru-RU" sz="2400" dirty="0" smtClean="0"/>
              <a:t>На рисунке 4.2 показано расположение светильников общего освещения по высоте помещения. Минимальная высота подвеса светильников над освещаемой поверхностью определяется условиями ограничения </a:t>
            </a:r>
            <a:r>
              <a:rPr lang="ru-RU" sz="2400" dirty="0" err="1" smtClean="0"/>
              <a:t>ослепленности</a:t>
            </a:r>
            <a:r>
              <a:rPr lang="ru-RU" sz="2400" dirty="0" smtClean="0"/>
              <a:t>. Большинство помещений общественных зданий </a:t>
            </a:r>
            <a:r>
              <a:rPr lang="ru-RU" sz="2400" dirty="0" smtClean="0"/>
              <a:t>имеют высоту </a:t>
            </a:r>
            <a:r>
              <a:rPr lang="ru-RU" sz="2400" dirty="0" smtClean="0"/>
              <a:t>2,5...3 м, поэтому высота подвеса ограничивается высотой помещения.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1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6215074" cy="33600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image2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857628"/>
            <a:ext cx="5519749" cy="2210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85720" y="3429001"/>
          <a:ext cx="6000792" cy="285752"/>
        </p:xfrm>
        <a:graphic>
          <a:graphicData uri="http://schemas.openxmlformats.org/drawingml/2006/table">
            <a:tbl>
              <a:tblPr/>
              <a:tblGrid>
                <a:gridCol w="6000792"/>
              </a:tblGrid>
              <a:tr h="285752">
                <a:tc>
                  <a:txBody>
                    <a:bodyPr/>
                    <a:lstStyle/>
                    <a:p>
                      <a:pPr algn="l">
                        <a:lnSpc>
                          <a:spcPts val="14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Рис. 4.2. Размещение светильников по высоте помещения</a:t>
                      </a: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572132" y="3786190"/>
            <a:ext cx="357186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Рис.4.3. Размещение светильников на плане помещения: а) - по углам прямоугольника; </a:t>
            </a:r>
            <a:r>
              <a:rPr lang="ru-RU" sz="2400" i="1" dirty="0" smtClean="0"/>
              <a:t>б)</a:t>
            </a:r>
            <a:r>
              <a:rPr lang="ru-RU" sz="2400" dirty="0" smtClean="0"/>
              <a:t> - в шахматном порядке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773</Words>
  <Application>Microsoft Office PowerPoint</Application>
  <PresentationFormat>Экран (4:3)</PresentationFormat>
  <Paragraphs>51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AsusPc</dc:creator>
  <cp:lastModifiedBy>AsusPc</cp:lastModifiedBy>
  <cp:revision>5</cp:revision>
  <dcterms:created xsi:type="dcterms:W3CDTF">2021-10-28T09:23:51Z</dcterms:created>
  <dcterms:modified xsi:type="dcterms:W3CDTF">2021-11-11T11:03:28Z</dcterms:modified>
</cp:coreProperties>
</file>